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2" r:id="rId5"/>
    <p:sldId id="263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77" d="100"/>
          <a:sy n="77" d="100"/>
        </p:scale>
        <p:origin x="-1092" y="4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3C785-039C-4BD7-AED5-A4072212CB5E}" type="datetimeFigureOut">
              <a:rPr lang="es-ES" smtClean="0"/>
              <a:t>02/05/2013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C6381-821B-4FC9-B309-7F5F52BC55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2012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3C785-039C-4BD7-AED5-A4072212CB5E}" type="datetimeFigureOut">
              <a:rPr lang="es-ES" smtClean="0"/>
              <a:t>02/05/2013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C6381-821B-4FC9-B309-7F5F52BC55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2224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3C785-039C-4BD7-AED5-A4072212CB5E}" type="datetimeFigureOut">
              <a:rPr lang="es-ES" smtClean="0"/>
              <a:t>02/05/2013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C6381-821B-4FC9-B309-7F5F52BC55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97490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3C785-039C-4BD7-AED5-A4072212CB5E}" type="datetimeFigureOut">
              <a:rPr lang="es-ES" smtClean="0"/>
              <a:t>02/05/2013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C6381-821B-4FC9-B309-7F5F52BC55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9778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3C785-039C-4BD7-AED5-A4072212CB5E}" type="datetimeFigureOut">
              <a:rPr lang="es-ES" smtClean="0"/>
              <a:t>02/05/2013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C6381-821B-4FC9-B309-7F5F52BC55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6163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3C785-039C-4BD7-AED5-A4072212CB5E}" type="datetimeFigureOut">
              <a:rPr lang="es-ES" smtClean="0"/>
              <a:t>02/05/2013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C6381-821B-4FC9-B309-7F5F52BC55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0736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3C785-039C-4BD7-AED5-A4072212CB5E}" type="datetimeFigureOut">
              <a:rPr lang="es-ES" smtClean="0"/>
              <a:t>02/05/2013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C6381-821B-4FC9-B309-7F5F52BC55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9337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3C785-039C-4BD7-AED5-A4072212CB5E}" type="datetimeFigureOut">
              <a:rPr lang="es-ES" smtClean="0"/>
              <a:t>02/05/2013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C6381-821B-4FC9-B309-7F5F52BC55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9219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3C785-039C-4BD7-AED5-A4072212CB5E}" type="datetimeFigureOut">
              <a:rPr lang="es-ES" smtClean="0"/>
              <a:t>02/05/2013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C6381-821B-4FC9-B309-7F5F52BC55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4087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3C785-039C-4BD7-AED5-A4072212CB5E}" type="datetimeFigureOut">
              <a:rPr lang="es-ES" smtClean="0"/>
              <a:t>02/05/2013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C6381-821B-4FC9-B309-7F5F52BC55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1120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3C785-039C-4BD7-AED5-A4072212CB5E}" type="datetimeFigureOut">
              <a:rPr lang="es-ES" smtClean="0"/>
              <a:t>02/05/2013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C6381-821B-4FC9-B309-7F5F52BC55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9038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3C785-039C-4BD7-AED5-A4072212CB5E}" type="datetimeFigureOut">
              <a:rPr lang="es-ES" smtClean="0"/>
              <a:t>02/05/2013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C6381-821B-4FC9-B309-7F5F52BC55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3258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oleObject" Target="../embeddings/oleObject11.bin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0.wmf"/><Relationship Id="rId5" Type="http://schemas.openxmlformats.org/officeDocument/2006/relationships/image" Target="../media/image11.png"/><Relationship Id="rId10" Type="http://schemas.openxmlformats.org/officeDocument/2006/relationships/oleObject" Target="../embeddings/oleObject14.bin"/><Relationship Id="rId4" Type="http://schemas.openxmlformats.org/officeDocument/2006/relationships/image" Target="../media/image7.wmf"/><Relationship Id="rId9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 redondeado"/>
          <p:cNvSpPr/>
          <p:nvPr/>
        </p:nvSpPr>
        <p:spPr>
          <a:xfrm>
            <a:off x="2555776" y="4797506"/>
            <a:ext cx="4032448" cy="100811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 redondeado"/>
          <p:cNvSpPr/>
          <p:nvPr/>
        </p:nvSpPr>
        <p:spPr>
          <a:xfrm>
            <a:off x="3131840" y="3357346"/>
            <a:ext cx="2304256" cy="45697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1 Rectángulo"/>
              <p:cNvSpPr/>
              <p:nvPr/>
            </p:nvSpPr>
            <p:spPr>
              <a:xfrm>
                <a:off x="611560" y="1772816"/>
                <a:ext cx="8496944" cy="201657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s-ES" dirty="0" smtClean="0"/>
                  <a:t> </a:t>
                </a:r>
              </a:p>
              <a:p>
                <a:r>
                  <a:rPr lang="es-ES" sz="1600" b="1" u="sng" dirty="0" smtClean="0"/>
                  <a:t>Integral </a:t>
                </a:r>
                <a:r>
                  <a:rPr lang="es-ES" sz="1600" b="1" u="sng" dirty="0"/>
                  <a:t>definida como área de una </a:t>
                </a:r>
                <a:r>
                  <a:rPr lang="es-ES" sz="1600" b="1" u="sng" dirty="0" smtClean="0"/>
                  <a:t>región</a:t>
                </a:r>
                <a:endParaRPr lang="es-ES" sz="1600" dirty="0"/>
              </a:p>
              <a:p>
                <a:r>
                  <a:rPr lang="es-ES" sz="1600" dirty="0"/>
                  <a:t> </a:t>
                </a:r>
              </a:p>
              <a:p>
                <a:r>
                  <a:rPr lang="es-ES" sz="1600" dirty="0"/>
                  <a:t>f continua en </a:t>
                </a:r>
                <a14:m>
                  <m:oMath xmlns:m="http://schemas.openxmlformats.org/officeDocument/2006/math">
                    <m:r>
                      <a:rPr lang="es-ES" sz="1600" i="1"/>
                      <m:t>[</m:t>
                    </m:r>
                    <m:r>
                      <a:rPr lang="es-ES" sz="1600" i="1"/>
                      <m:t>𝑎</m:t>
                    </m:r>
                    <m:r>
                      <a:rPr lang="es-ES" sz="1600" i="1"/>
                      <m:t>,</m:t>
                    </m:r>
                    <m:r>
                      <a:rPr lang="es-ES" sz="1600" i="1"/>
                      <m:t>𝑏</m:t>
                    </m:r>
                    <m:r>
                      <a:rPr lang="es-ES" sz="1600" i="1"/>
                      <m:t>]</m:t>
                    </m:r>
                  </m:oMath>
                </a14:m>
                <a:endParaRPr lang="es-ES" sz="1600" dirty="0"/>
              </a:p>
              <a:p>
                <a:r>
                  <a:rPr lang="es-ES" sz="1600" dirty="0"/>
                  <a:t>^		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s-ES" sz="1600" i="1"/>
                        </m:ctrlPr>
                      </m:boxPr>
                      <m:e>
                        <m:groupChr>
                          <m:groupChrPr>
                            <m:chr m:val="⇒"/>
                            <m:pos m:val="top"/>
                            <m:ctrlPr>
                              <a:rPr lang="es-ES" sz="1600" i="1"/>
                            </m:ctrlPr>
                          </m:groupChrPr>
                          <m:e/>
                        </m:groupChr>
                      </m:e>
                    </m:box>
                  </m:oMath>
                </a14:m>
                <a:r>
                  <a:rPr lang="es-ES" sz="1600" dirty="0"/>
                  <a:t>  El área de la región comprendida entre f, X, x=a y x=b viene dada por:</a:t>
                </a:r>
              </a:p>
              <a:p>
                <a:r>
                  <a:rPr lang="es-ES" sz="1600" dirty="0"/>
                  <a:t>f no negativa en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s-ES" sz="1600" i="1">
                            <a:latin typeface="Cambria Math"/>
                          </a:rPr>
                        </m:ctrlPr>
                      </m:dPr>
                      <m:e>
                        <m:r>
                          <a:rPr lang="es-ES" sz="1600" i="1"/>
                          <m:t>𝑎</m:t>
                        </m:r>
                        <m:r>
                          <a:rPr lang="es-ES" sz="1600" i="1"/>
                          <m:t>,</m:t>
                        </m:r>
                        <m:r>
                          <a:rPr lang="es-ES" sz="1600" i="1"/>
                          <m:t>𝑏</m:t>
                        </m:r>
                      </m:e>
                    </m:d>
                  </m:oMath>
                </a14:m>
                <a:endParaRPr lang="es-ES" sz="1600" dirty="0" smtClean="0"/>
              </a:p>
              <a:p>
                <a:r>
                  <a:rPr lang="es-ES" sz="1600" b="1" dirty="0" smtClean="0"/>
                  <a:t>			área </a:t>
                </a:r>
                <a:r>
                  <a:rPr lang="es-ES" sz="1600" b="1" dirty="0"/>
                  <a:t>=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es-ES" sz="1600" i="1"/>
                        </m:ctrlPr>
                      </m:naryPr>
                      <m:sub>
                        <m:r>
                          <a:rPr lang="es-ES" sz="1600" i="1"/>
                          <m:t>𝑎</m:t>
                        </m:r>
                      </m:sub>
                      <m:sup>
                        <m:r>
                          <a:rPr lang="es-ES" sz="1600" i="1"/>
                          <m:t>𝑏</m:t>
                        </m:r>
                      </m:sup>
                      <m:e>
                        <m:r>
                          <a:rPr lang="es-ES" sz="1600" i="1"/>
                          <m:t>𝑓</m:t>
                        </m:r>
                        <m:d>
                          <m:dPr>
                            <m:ctrlPr>
                              <a:rPr lang="es-ES" sz="1600" i="1"/>
                            </m:ctrlPr>
                          </m:dPr>
                          <m:e>
                            <m:r>
                              <a:rPr lang="es-ES" sz="1600" i="1"/>
                              <m:t>𝑥</m:t>
                            </m:r>
                          </m:e>
                        </m:d>
                        <m:r>
                          <a:rPr lang="es-ES" sz="1600" i="1"/>
                          <m:t>𝑑𝑥</m:t>
                        </m:r>
                      </m:e>
                    </m:nary>
                    <m:r>
                      <a:rPr lang="es-ES" sz="1600" i="1"/>
                      <m:t>≥0</m:t>
                    </m:r>
                  </m:oMath>
                </a14:m>
                <a:endParaRPr lang="es-ES" sz="1600" dirty="0"/>
              </a:p>
            </p:txBody>
          </p:sp>
        </mc:Choice>
        <mc:Fallback>
          <p:sp>
            <p:nvSpPr>
              <p:cNvPr id="2" name="1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1772816"/>
                <a:ext cx="8496944" cy="2016578"/>
              </a:xfrm>
              <a:prstGeom prst="rect">
                <a:avLst/>
              </a:prstGeom>
              <a:blipFill rotWithShape="1">
                <a:blip r:embed="rId2"/>
                <a:stretch>
                  <a:fillRect l="-359" b="-33535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2 Rectángulo"/>
          <p:cNvSpPr/>
          <p:nvPr/>
        </p:nvSpPr>
        <p:spPr>
          <a:xfrm>
            <a:off x="578818" y="3976149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sz="1600" b="1" u="sng" dirty="0" smtClean="0"/>
              <a:t>Integral </a:t>
            </a:r>
            <a:r>
              <a:rPr lang="es-ES" sz="1600" b="1" u="sng" dirty="0"/>
              <a:t>de </a:t>
            </a:r>
            <a:r>
              <a:rPr lang="es-ES" sz="1600" b="1" u="sng" dirty="0" err="1"/>
              <a:t>Riemann</a:t>
            </a:r>
            <a:r>
              <a:rPr lang="es-ES" sz="1600" b="1" u="sng" dirty="0"/>
              <a:t> para funciones no </a:t>
            </a:r>
            <a:r>
              <a:rPr lang="es-ES" sz="1600" b="1" u="sng" dirty="0" smtClean="0"/>
              <a:t>positivas</a:t>
            </a:r>
            <a:endParaRPr lang="es-ES" sz="1600" b="1" u="sng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3 Rectángulo"/>
              <p:cNvSpPr/>
              <p:nvPr/>
            </p:nvSpPr>
            <p:spPr>
              <a:xfrm>
                <a:off x="2339752" y="4509474"/>
                <a:ext cx="4572000" cy="1214756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s-ES" dirty="0"/>
                  <a:t> 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s-ES" i="1"/>
                          </m:ctrlPr>
                        </m:naryPr>
                        <m:sub>
                          <m:r>
                            <a:rPr lang="es-ES" i="1"/>
                            <m:t>𝑎</m:t>
                          </m:r>
                        </m:sub>
                        <m:sup>
                          <m:r>
                            <a:rPr lang="es-ES" i="1"/>
                            <m:t>𝑏</m:t>
                          </m:r>
                        </m:sup>
                        <m:e>
                          <m:r>
                            <a:rPr lang="es-ES" i="1"/>
                            <m:t>𝑓</m:t>
                          </m:r>
                          <m:d>
                            <m:dPr>
                              <m:ctrlPr>
                                <a:rPr lang="es-ES" i="1"/>
                              </m:ctrlPr>
                            </m:dPr>
                            <m:e>
                              <m:r>
                                <a:rPr lang="es-ES" i="1"/>
                                <m:t>𝑥</m:t>
                              </m:r>
                            </m:e>
                          </m:d>
                          <m:r>
                            <a:rPr lang="es-ES" i="1"/>
                            <m:t>𝑑𝑥</m:t>
                          </m:r>
                        </m:e>
                      </m:nary>
                      <m:r>
                        <a:rPr lang="es-ES" i="1"/>
                        <m:t>=</m:t>
                      </m:r>
                      <m:nary>
                        <m:naryPr>
                          <m:limLoc m:val="undOvr"/>
                          <m:ctrlPr>
                            <a:rPr lang="es-ES" i="1"/>
                          </m:ctrlPr>
                        </m:naryPr>
                        <m:sub>
                          <m:r>
                            <a:rPr lang="es-ES" i="1"/>
                            <m:t>𝑎</m:t>
                          </m:r>
                        </m:sub>
                        <m:sup>
                          <m:r>
                            <a:rPr lang="es-ES" i="1"/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s-ES" i="1"/>
                              </m:ctrlPr>
                            </m:sSupPr>
                            <m:e>
                              <m:r>
                                <a:rPr lang="es-ES" i="1"/>
                                <m:t>𝑓</m:t>
                              </m:r>
                            </m:e>
                            <m:sup>
                              <m:r>
                                <a:rPr lang="es-ES" i="1"/>
                                <m:t>+</m:t>
                              </m:r>
                            </m:sup>
                          </m:sSup>
                          <m:d>
                            <m:dPr>
                              <m:ctrlPr>
                                <a:rPr lang="es-ES" i="1"/>
                              </m:ctrlPr>
                            </m:dPr>
                            <m:e>
                              <m:r>
                                <a:rPr lang="es-ES" i="1"/>
                                <m:t>𝑥</m:t>
                              </m:r>
                            </m:e>
                          </m:d>
                          <m:r>
                            <a:rPr lang="es-ES" i="1"/>
                            <m:t>𝑑𝑥</m:t>
                          </m:r>
                        </m:e>
                      </m:nary>
                      <m:r>
                        <a:rPr lang="es-ES" i="1"/>
                        <m:t>−</m:t>
                      </m:r>
                      <m:nary>
                        <m:naryPr>
                          <m:limLoc m:val="undOvr"/>
                          <m:ctrlPr>
                            <a:rPr lang="es-ES" i="1"/>
                          </m:ctrlPr>
                        </m:naryPr>
                        <m:sub>
                          <m:r>
                            <a:rPr lang="es-ES" i="1"/>
                            <m:t>𝑎</m:t>
                          </m:r>
                        </m:sub>
                        <m:sup>
                          <m:r>
                            <a:rPr lang="es-ES" i="1"/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s-ES" i="1"/>
                              </m:ctrlPr>
                            </m:sSupPr>
                            <m:e>
                              <m:r>
                                <a:rPr lang="es-ES" i="1"/>
                                <m:t>𝑓</m:t>
                              </m:r>
                            </m:e>
                            <m:sup>
                              <m:r>
                                <a:rPr lang="es-ES" i="1"/>
                                <m:t>−</m:t>
                              </m:r>
                            </m:sup>
                          </m:sSup>
                          <m:d>
                            <m:dPr>
                              <m:ctrlPr>
                                <a:rPr lang="es-ES" i="1"/>
                              </m:ctrlPr>
                            </m:dPr>
                            <m:e>
                              <m:r>
                                <a:rPr lang="es-ES" i="1"/>
                                <m:t>𝑥</m:t>
                              </m:r>
                            </m:e>
                          </m:d>
                          <m:r>
                            <a:rPr lang="es-ES" i="1"/>
                            <m:t>𝑑𝑥</m:t>
                          </m:r>
                        </m:e>
                      </m:nary>
                    </m:oMath>
                  </m:oMathPara>
                </a14:m>
                <a:endParaRPr lang="es-ES" dirty="0"/>
              </a:p>
            </p:txBody>
          </p:sp>
        </mc:Choice>
        <mc:Fallback>
          <p:sp>
            <p:nvSpPr>
              <p:cNvPr id="4" name="3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9752" y="4509474"/>
                <a:ext cx="4572000" cy="121475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6 Forma libre"/>
          <p:cNvSpPr/>
          <p:nvPr/>
        </p:nvSpPr>
        <p:spPr>
          <a:xfrm>
            <a:off x="388793" y="3293325"/>
            <a:ext cx="1303606" cy="647700"/>
          </a:xfrm>
          <a:custGeom>
            <a:avLst/>
            <a:gdLst>
              <a:gd name="connsiteX0" fmla="*/ 217756 w 1303606"/>
              <a:gd name="connsiteY0" fmla="*/ 0 h 647700"/>
              <a:gd name="connsiteX1" fmla="*/ 46306 w 1303606"/>
              <a:gd name="connsiteY1" fmla="*/ 295275 h 647700"/>
              <a:gd name="connsiteX2" fmla="*/ 960706 w 1303606"/>
              <a:gd name="connsiteY2" fmla="*/ 438150 h 647700"/>
              <a:gd name="connsiteX3" fmla="*/ 1303606 w 1303606"/>
              <a:gd name="connsiteY3" fmla="*/ 647700 h 64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03606" h="647700">
                <a:moveTo>
                  <a:pt x="217756" y="0"/>
                </a:moveTo>
                <a:cubicBezTo>
                  <a:pt x="70118" y="111125"/>
                  <a:pt x="-77519" y="222250"/>
                  <a:pt x="46306" y="295275"/>
                </a:cubicBezTo>
                <a:cubicBezTo>
                  <a:pt x="170131" y="368300"/>
                  <a:pt x="751156" y="379413"/>
                  <a:pt x="960706" y="438150"/>
                </a:cubicBezTo>
                <a:cubicBezTo>
                  <a:pt x="1170256" y="496888"/>
                  <a:pt x="1236931" y="572294"/>
                  <a:pt x="1303606" y="647700"/>
                </a:cubicBezTo>
              </a:path>
            </a:pathLst>
          </a:custGeom>
          <a:noFill/>
          <a:ln>
            <a:solidFill>
              <a:schemeClr val="accent2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CuadroTexto"/>
          <p:cNvSpPr txBox="1"/>
          <p:nvPr/>
        </p:nvSpPr>
        <p:spPr>
          <a:xfrm>
            <a:off x="2451001" y="908720"/>
            <a:ext cx="3786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>
                <a:solidFill>
                  <a:srgbClr val="C00000"/>
                </a:solidFill>
              </a:rPr>
              <a:t>VISUALIZANDO ESTAS AFIRMACIONES</a:t>
            </a:r>
            <a:endParaRPr lang="es-E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092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67212" y="548680"/>
            <a:ext cx="7654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>
                <a:solidFill>
                  <a:srgbClr val="C00000"/>
                </a:solidFill>
              </a:rPr>
              <a:t>Se trata de calcular el área de la región que encierran las funciones f(x) y g(x)…</a:t>
            </a:r>
            <a:endParaRPr lang="es-ES" b="1" dirty="0">
              <a:solidFill>
                <a:srgbClr val="C00000"/>
              </a:solidFill>
            </a:endParaRPr>
          </a:p>
        </p:txBody>
      </p:sp>
      <p:grpSp>
        <p:nvGrpSpPr>
          <p:cNvPr id="9" name="8 Grupo"/>
          <p:cNvGrpSpPr/>
          <p:nvPr/>
        </p:nvGrpSpPr>
        <p:grpSpPr>
          <a:xfrm>
            <a:off x="852339" y="1855579"/>
            <a:ext cx="7332542" cy="4093701"/>
            <a:chOff x="899592" y="2268409"/>
            <a:chExt cx="7332542" cy="4093701"/>
          </a:xfrm>
        </p:grpSpPr>
        <p:cxnSp>
          <p:nvCxnSpPr>
            <p:cNvPr id="3" name="2 Conector recto"/>
            <p:cNvCxnSpPr/>
            <p:nvPr/>
          </p:nvCxnSpPr>
          <p:spPr>
            <a:xfrm flipV="1">
              <a:off x="899592" y="2329662"/>
              <a:ext cx="7128792" cy="4032448"/>
            </a:xfrm>
            <a:prstGeom prst="line">
              <a:avLst/>
            </a:prstGeom>
            <a:ln w="28575"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3 Forma libre"/>
            <p:cNvSpPr/>
            <p:nvPr/>
          </p:nvSpPr>
          <p:spPr>
            <a:xfrm>
              <a:off x="1673942" y="2534774"/>
              <a:ext cx="5796116" cy="3622223"/>
            </a:xfrm>
            <a:custGeom>
              <a:avLst/>
              <a:gdLst>
                <a:gd name="connsiteX0" fmla="*/ 0 w 5796116"/>
                <a:gd name="connsiteY0" fmla="*/ 3622223 h 3622223"/>
                <a:gd name="connsiteX1" fmla="*/ 147484 w 5796116"/>
                <a:gd name="connsiteY1" fmla="*/ 3297758 h 3622223"/>
                <a:gd name="connsiteX2" fmla="*/ 840658 w 5796116"/>
                <a:gd name="connsiteY2" fmla="*/ 1985152 h 3622223"/>
                <a:gd name="connsiteX3" fmla="*/ 1932039 w 5796116"/>
                <a:gd name="connsiteY3" fmla="*/ 613552 h 3622223"/>
                <a:gd name="connsiteX4" fmla="*/ 3067665 w 5796116"/>
                <a:gd name="connsiteY4" fmla="*/ 8868 h 3622223"/>
                <a:gd name="connsiteX5" fmla="*/ 4380271 w 5796116"/>
                <a:gd name="connsiteY5" fmla="*/ 1026507 h 3622223"/>
                <a:gd name="connsiteX6" fmla="*/ 5220929 w 5796116"/>
                <a:gd name="connsiteY6" fmla="*/ 2073642 h 3622223"/>
                <a:gd name="connsiteX7" fmla="*/ 5796116 w 5796116"/>
                <a:gd name="connsiteY7" fmla="*/ 3592726 h 3622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796116" h="3622223">
                  <a:moveTo>
                    <a:pt x="0" y="3622223"/>
                  </a:moveTo>
                  <a:cubicBezTo>
                    <a:pt x="3687" y="3596413"/>
                    <a:pt x="7374" y="3570603"/>
                    <a:pt x="147484" y="3297758"/>
                  </a:cubicBezTo>
                  <a:cubicBezTo>
                    <a:pt x="287594" y="3024913"/>
                    <a:pt x="543232" y="2432520"/>
                    <a:pt x="840658" y="1985152"/>
                  </a:cubicBezTo>
                  <a:cubicBezTo>
                    <a:pt x="1138084" y="1537784"/>
                    <a:pt x="1560871" y="942933"/>
                    <a:pt x="1932039" y="613552"/>
                  </a:cubicBezTo>
                  <a:cubicBezTo>
                    <a:pt x="2303207" y="284171"/>
                    <a:pt x="2659626" y="-59958"/>
                    <a:pt x="3067665" y="8868"/>
                  </a:cubicBezTo>
                  <a:cubicBezTo>
                    <a:pt x="3475704" y="77694"/>
                    <a:pt x="4021394" y="682378"/>
                    <a:pt x="4380271" y="1026507"/>
                  </a:cubicBezTo>
                  <a:cubicBezTo>
                    <a:pt x="4739148" y="1370636"/>
                    <a:pt x="4984955" y="1645939"/>
                    <a:pt x="5220929" y="2073642"/>
                  </a:cubicBezTo>
                  <a:cubicBezTo>
                    <a:pt x="5456903" y="2501345"/>
                    <a:pt x="5626509" y="3047035"/>
                    <a:pt x="5796116" y="3592726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cxnSp>
          <p:nvCxnSpPr>
            <p:cNvPr id="5" name="4 Conector recto"/>
            <p:cNvCxnSpPr/>
            <p:nvPr/>
          </p:nvCxnSpPr>
          <p:spPr>
            <a:xfrm>
              <a:off x="959326" y="4234008"/>
              <a:ext cx="727280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5 Conector recto"/>
            <p:cNvCxnSpPr/>
            <p:nvPr/>
          </p:nvCxnSpPr>
          <p:spPr>
            <a:xfrm>
              <a:off x="4551731" y="2268409"/>
              <a:ext cx="0" cy="2480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7" name="6 Objeto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82796165"/>
                </p:ext>
              </p:extLst>
            </p:nvPr>
          </p:nvGraphicFramePr>
          <p:xfrm>
            <a:off x="5180145" y="2393636"/>
            <a:ext cx="803915" cy="4763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6" name="Ecuación" r:id="rId3" imgW="342720" imgH="203040" progId="Equation.3">
                    <p:embed/>
                  </p:oleObj>
                </mc:Choice>
                <mc:Fallback>
                  <p:oleObj name="Ecuación" r:id="rId3" imgW="342720" imgH="20304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5180145" y="2393636"/>
                          <a:ext cx="803915" cy="47639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7 Objeto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61048616"/>
                </p:ext>
              </p:extLst>
            </p:nvPr>
          </p:nvGraphicFramePr>
          <p:xfrm>
            <a:off x="7259849" y="2626207"/>
            <a:ext cx="776288" cy="4762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7" name="Ecuación" r:id="rId5" imgW="330120" imgH="203040" progId="Equation.3">
                    <p:embed/>
                  </p:oleObj>
                </mc:Choice>
                <mc:Fallback>
                  <p:oleObj name="Ecuación" r:id="rId5" imgW="330120" imgH="2030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59849" y="2626207"/>
                          <a:ext cx="776288" cy="4762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680256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67212" y="548680"/>
            <a:ext cx="82972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rgbClr val="C00000"/>
                </a:solidFill>
              </a:rPr>
              <a:t>¿Cuántas regiones hay?:</a:t>
            </a:r>
          </a:p>
          <a:p>
            <a:r>
              <a:rPr lang="es-ES" dirty="0" smtClean="0"/>
              <a:t>Los puntos de corte nos van a anunciar cuántas regiones encierran las funciones:</a:t>
            </a:r>
          </a:p>
          <a:p>
            <a:r>
              <a:rPr lang="es-ES" dirty="0" smtClean="0"/>
              <a:t>Si encontramos 2 puntos de corte significará que tenemos una región entre ambos, si son 3 los puntos de corte querrá decir que hay dos regiones (una entre los dos primeros puntos y otra entre el segundo y el tercero) y así sucesivamente.</a:t>
            </a:r>
          </a:p>
          <a:p>
            <a:r>
              <a:rPr lang="es-ES" dirty="0" smtClean="0"/>
              <a:t>Los puntos de corte de f(x) y g(x) en este caso son -2 y 1, luego encierran una región, según indica el gráfico  </a:t>
            </a:r>
            <a:endParaRPr lang="es-ES" dirty="0"/>
          </a:p>
        </p:txBody>
      </p:sp>
      <p:sp>
        <p:nvSpPr>
          <p:cNvPr id="18" name="17 Rectángulo"/>
          <p:cNvSpPr/>
          <p:nvPr/>
        </p:nvSpPr>
        <p:spPr>
          <a:xfrm>
            <a:off x="3801788" y="6287743"/>
            <a:ext cx="44712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>
                <a:solidFill>
                  <a:srgbClr val="C00000"/>
                </a:solidFill>
              </a:rPr>
              <a:t>… y el Área Requerida será = C+D</a:t>
            </a:r>
            <a:r>
              <a:rPr lang="es-ES" dirty="0" smtClean="0">
                <a:solidFill>
                  <a:srgbClr val="C00000"/>
                </a:solidFill>
              </a:rPr>
              <a:t> </a:t>
            </a:r>
            <a:r>
              <a:rPr lang="es-ES" b="1" dirty="0" smtClean="0">
                <a:solidFill>
                  <a:srgbClr val="C00000"/>
                </a:solidFill>
              </a:rPr>
              <a:t>...</a:t>
            </a:r>
            <a:endParaRPr lang="es-ES" b="1" dirty="0">
              <a:solidFill>
                <a:srgbClr val="C00000"/>
              </a:solidFill>
            </a:endParaRPr>
          </a:p>
        </p:txBody>
      </p:sp>
      <p:grpSp>
        <p:nvGrpSpPr>
          <p:cNvPr id="56" name="55 Grupo"/>
          <p:cNvGrpSpPr/>
          <p:nvPr/>
        </p:nvGrpSpPr>
        <p:grpSpPr>
          <a:xfrm>
            <a:off x="925067" y="2555109"/>
            <a:ext cx="7332542" cy="4093701"/>
            <a:chOff x="925067" y="2555109"/>
            <a:chExt cx="7332542" cy="4093701"/>
          </a:xfrm>
        </p:grpSpPr>
        <p:cxnSp>
          <p:nvCxnSpPr>
            <p:cNvPr id="53" name="52 Conector recto"/>
            <p:cNvCxnSpPr/>
            <p:nvPr/>
          </p:nvCxnSpPr>
          <p:spPr>
            <a:xfrm flipV="1">
              <a:off x="2387774" y="4796105"/>
              <a:ext cx="857670" cy="47804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51 Conector recto"/>
            <p:cNvCxnSpPr/>
            <p:nvPr/>
          </p:nvCxnSpPr>
          <p:spPr>
            <a:xfrm flipV="1">
              <a:off x="4499992" y="3229001"/>
              <a:ext cx="857670" cy="47804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9" name="18 Grupo"/>
            <p:cNvGrpSpPr/>
            <p:nvPr/>
          </p:nvGrpSpPr>
          <p:grpSpPr>
            <a:xfrm>
              <a:off x="925067" y="2555109"/>
              <a:ext cx="7332542" cy="4093701"/>
              <a:chOff x="925067" y="2555109"/>
              <a:chExt cx="7332542" cy="4093701"/>
            </a:xfrm>
          </p:grpSpPr>
          <p:grpSp>
            <p:nvGrpSpPr>
              <p:cNvPr id="3" name="2 Grupo"/>
              <p:cNvGrpSpPr/>
              <p:nvPr/>
            </p:nvGrpSpPr>
            <p:grpSpPr>
              <a:xfrm>
                <a:off x="925067" y="2555109"/>
                <a:ext cx="7332542" cy="4093701"/>
                <a:chOff x="899592" y="2268409"/>
                <a:chExt cx="7332542" cy="4093701"/>
              </a:xfrm>
            </p:grpSpPr>
            <p:cxnSp>
              <p:nvCxnSpPr>
                <p:cNvPr id="4" name="3 Conector recto"/>
                <p:cNvCxnSpPr/>
                <p:nvPr/>
              </p:nvCxnSpPr>
              <p:spPr>
                <a:xfrm flipV="1">
                  <a:off x="899592" y="2329662"/>
                  <a:ext cx="7128792" cy="4032448"/>
                </a:xfrm>
                <a:prstGeom prst="line">
                  <a:avLst/>
                </a:prstGeom>
                <a:ln w="28575"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" name="4 Forma libre"/>
                <p:cNvSpPr/>
                <p:nvPr/>
              </p:nvSpPr>
              <p:spPr>
                <a:xfrm>
                  <a:off x="1673942" y="2534774"/>
                  <a:ext cx="5796116" cy="3622223"/>
                </a:xfrm>
                <a:custGeom>
                  <a:avLst/>
                  <a:gdLst>
                    <a:gd name="connsiteX0" fmla="*/ 0 w 5796116"/>
                    <a:gd name="connsiteY0" fmla="*/ 3622223 h 3622223"/>
                    <a:gd name="connsiteX1" fmla="*/ 147484 w 5796116"/>
                    <a:gd name="connsiteY1" fmla="*/ 3297758 h 3622223"/>
                    <a:gd name="connsiteX2" fmla="*/ 840658 w 5796116"/>
                    <a:gd name="connsiteY2" fmla="*/ 1985152 h 3622223"/>
                    <a:gd name="connsiteX3" fmla="*/ 1932039 w 5796116"/>
                    <a:gd name="connsiteY3" fmla="*/ 613552 h 3622223"/>
                    <a:gd name="connsiteX4" fmla="*/ 3067665 w 5796116"/>
                    <a:gd name="connsiteY4" fmla="*/ 8868 h 3622223"/>
                    <a:gd name="connsiteX5" fmla="*/ 4380271 w 5796116"/>
                    <a:gd name="connsiteY5" fmla="*/ 1026507 h 3622223"/>
                    <a:gd name="connsiteX6" fmla="*/ 5220929 w 5796116"/>
                    <a:gd name="connsiteY6" fmla="*/ 2073642 h 3622223"/>
                    <a:gd name="connsiteX7" fmla="*/ 5796116 w 5796116"/>
                    <a:gd name="connsiteY7" fmla="*/ 3592726 h 36222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5796116" h="3622223">
                      <a:moveTo>
                        <a:pt x="0" y="3622223"/>
                      </a:moveTo>
                      <a:cubicBezTo>
                        <a:pt x="3687" y="3596413"/>
                        <a:pt x="7374" y="3570603"/>
                        <a:pt x="147484" y="3297758"/>
                      </a:cubicBezTo>
                      <a:cubicBezTo>
                        <a:pt x="287594" y="3024913"/>
                        <a:pt x="543232" y="2432520"/>
                        <a:pt x="840658" y="1985152"/>
                      </a:cubicBezTo>
                      <a:cubicBezTo>
                        <a:pt x="1138084" y="1537784"/>
                        <a:pt x="1560871" y="942933"/>
                        <a:pt x="1932039" y="613552"/>
                      </a:cubicBezTo>
                      <a:cubicBezTo>
                        <a:pt x="2303207" y="284171"/>
                        <a:pt x="2659626" y="-59958"/>
                        <a:pt x="3067665" y="8868"/>
                      </a:cubicBezTo>
                      <a:cubicBezTo>
                        <a:pt x="3475704" y="77694"/>
                        <a:pt x="4021394" y="682378"/>
                        <a:pt x="4380271" y="1026507"/>
                      </a:cubicBezTo>
                      <a:cubicBezTo>
                        <a:pt x="4739148" y="1370636"/>
                        <a:pt x="4984955" y="1645939"/>
                        <a:pt x="5220929" y="2073642"/>
                      </a:cubicBezTo>
                      <a:cubicBezTo>
                        <a:pt x="5456903" y="2501345"/>
                        <a:pt x="5626509" y="3047035"/>
                        <a:pt x="5796116" y="3592726"/>
                      </a:cubicBezTo>
                    </a:path>
                  </a:pathLst>
                </a:cu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cxnSp>
              <p:nvCxnSpPr>
                <p:cNvPr id="6" name="5 Conector recto"/>
                <p:cNvCxnSpPr/>
                <p:nvPr/>
              </p:nvCxnSpPr>
              <p:spPr>
                <a:xfrm>
                  <a:off x="959326" y="4234008"/>
                  <a:ext cx="7272808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6 Conector recto"/>
                <p:cNvCxnSpPr/>
                <p:nvPr/>
              </p:nvCxnSpPr>
              <p:spPr>
                <a:xfrm>
                  <a:off x="4551731" y="2268409"/>
                  <a:ext cx="0" cy="24800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aphicFrame>
              <p:nvGraphicFramePr>
                <p:cNvPr id="8" name="7 Objeto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2439665676"/>
                    </p:ext>
                  </p:extLst>
                </p:nvPr>
              </p:nvGraphicFramePr>
              <p:xfrm>
                <a:off x="5180145" y="2393636"/>
                <a:ext cx="803915" cy="476394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4134" name="Ecuación" r:id="rId3" imgW="342720" imgH="203040" progId="Equation.3">
                        <p:embed/>
                      </p:oleObj>
                    </mc:Choice>
                    <mc:Fallback>
                      <p:oleObj name="Ecuación" r:id="rId3" imgW="342720" imgH="203040" progId="Equation.3">
                        <p:embed/>
                        <p:pic>
                          <p:nvPicPr>
                            <p:cNvPr id="0" name=""/>
                            <p:cNvPicPr/>
                            <p:nvPr/>
                          </p:nvPicPr>
                          <p:blipFill>
                            <a:blip r:embed="rId4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5180145" y="2393636"/>
                              <a:ext cx="803915" cy="476394"/>
                            </a:xfrm>
                            <a:prstGeom prst="rect">
                              <a:avLst/>
                            </a:prstGeom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9" name="8 Objeto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1718881385"/>
                    </p:ext>
                  </p:extLst>
                </p:nvPr>
              </p:nvGraphicFramePr>
              <p:xfrm>
                <a:off x="7259849" y="2626207"/>
                <a:ext cx="776288" cy="47625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4135" name="Ecuación" r:id="rId5" imgW="330120" imgH="203040" progId="Equation.3">
                        <p:embed/>
                      </p:oleObj>
                    </mc:Choice>
                    <mc:Fallback>
                      <p:oleObj name="Ecuación" r:id="rId5" imgW="330120" imgH="203040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6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7259849" y="2626207"/>
                              <a:ext cx="776288" cy="47625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sp>
            <p:nvSpPr>
              <p:cNvPr id="10" name="9 CuadroTexto"/>
              <p:cNvSpPr txBox="1"/>
              <p:nvPr/>
            </p:nvSpPr>
            <p:spPr>
              <a:xfrm>
                <a:off x="1615336" y="4131523"/>
                <a:ext cx="37221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ES" dirty="0" smtClean="0"/>
                  <a:t>-2</a:t>
                </a:r>
                <a:endParaRPr lang="es-ES" dirty="0"/>
              </a:p>
            </p:txBody>
          </p:sp>
          <p:sp>
            <p:nvSpPr>
              <p:cNvPr id="11" name="10 CuadroTexto"/>
              <p:cNvSpPr txBox="1"/>
              <p:nvPr/>
            </p:nvSpPr>
            <p:spPr>
              <a:xfrm>
                <a:off x="5851094" y="4575671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ES" dirty="0"/>
                  <a:t>1</a:t>
                </a:r>
              </a:p>
            </p:txBody>
          </p:sp>
          <p:cxnSp>
            <p:nvCxnSpPr>
              <p:cNvPr id="12" name="11 Conector recto"/>
              <p:cNvCxnSpPr/>
              <p:nvPr/>
            </p:nvCxnSpPr>
            <p:spPr>
              <a:xfrm>
                <a:off x="6001937" y="3903988"/>
                <a:ext cx="0" cy="57606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12 Conector recto"/>
              <p:cNvCxnSpPr/>
              <p:nvPr/>
            </p:nvCxnSpPr>
            <p:spPr>
              <a:xfrm>
                <a:off x="1848053" y="4572592"/>
                <a:ext cx="0" cy="144869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13 Elipse"/>
              <p:cNvSpPr/>
              <p:nvPr/>
            </p:nvSpPr>
            <p:spPr>
              <a:xfrm>
                <a:off x="1776045" y="6057611"/>
                <a:ext cx="144016" cy="186956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7" name="16 Elipse"/>
              <p:cNvSpPr/>
              <p:nvPr/>
            </p:nvSpPr>
            <p:spPr>
              <a:xfrm>
                <a:off x="5929929" y="3713199"/>
                <a:ext cx="144016" cy="186956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sp>
          <p:nvSpPr>
            <p:cNvPr id="27" name="26 Rectángulo redondeado"/>
            <p:cNvSpPr/>
            <p:nvPr/>
          </p:nvSpPr>
          <p:spPr>
            <a:xfrm>
              <a:off x="4781598" y="3419100"/>
              <a:ext cx="576064" cy="360040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8" name="27 CuadroTexto"/>
            <p:cNvSpPr txBox="1"/>
            <p:nvPr/>
          </p:nvSpPr>
          <p:spPr>
            <a:xfrm>
              <a:off x="4905963" y="3434335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/>
                <a:t>D</a:t>
              </a:r>
            </a:p>
          </p:txBody>
        </p:sp>
        <p:sp>
          <p:nvSpPr>
            <p:cNvPr id="29" name="28 Rectángulo redondeado"/>
            <p:cNvSpPr/>
            <p:nvPr/>
          </p:nvSpPr>
          <p:spPr>
            <a:xfrm>
              <a:off x="2687435" y="4884994"/>
              <a:ext cx="576064" cy="360040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0" name="29 CuadroTexto"/>
            <p:cNvSpPr txBox="1"/>
            <p:nvPr/>
          </p:nvSpPr>
          <p:spPr>
            <a:xfrm>
              <a:off x="2816609" y="4853907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smtClean="0"/>
                <a:t>C</a:t>
              </a:r>
              <a:endParaRPr lang="es-ES" dirty="0"/>
            </a:p>
          </p:txBody>
        </p:sp>
        <p:cxnSp>
          <p:nvCxnSpPr>
            <p:cNvPr id="35" name="34 Conector recto"/>
            <p:cNvCxnSpPr/>
            <p:nvPr/>
          </p:nvCxnSpPr>
          <p:spPr>
            <a:xfrm flipV="1">
              <a:off x="3741393" y="2992156"/>
              <a:ext cx="857670" cy="47804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38 Conector recto"/>
            <p:cNvCxnSpPr/>
            <p:nvPr/>
          </p:nvCxnSpPr>
          <p:spPr>
            <a:xfrm flipV="1">
              <a:off x="4168640" y="3002337"/>
              <a:ext cx="857670" cy="47804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39 Conector recto"/>
            <p:cNvCxnSpPr/>
            <p:nvPr/>
          </p:nvCxnSpPr>
          <p:spPr>
            <a:xfrm flipV="1">
              <a:off x="3261212" y="3644254"/>
              <a:ext cx="611370" cy="324846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41 Conector recto"/>
            <p:cNvCxnSpPr/>
            <p:nvPr/>
          </p:nvCxnSpPr>
          <p:spPr>
            <a:xfrm flipV="1">
              <a:off x="3631793" y="3478324"/>
              <a:ext cx="857670" cy="47804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42 Conector recto"/>
            <p:cNvCxnSpPr/>
            <p:nvPr/>
          </p:nvCxnSpPr>
          <p:spPr>
            <a:xfrm flipV="1">
              <a:off x="4751463" y="3848330"/>
              <a:ext cx="857670" cy="47804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43 Conector recto"/>
            <p:cNvCxnSpPr/>
            <p:nvPr/>
          </p:nvCxnSpPr>
          <p:spPr>
            <a:xfrm flipV="1">
              <a:off x="3413340" y="3803667"/>
              <a:ext cx="857670" cy="47804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44 Conector recto"/>
            <p:cNvCxnSpPr/>
            <p:nvPr/>
          </p:nvCxnSpPr>
          <p:spPr>
            <a:xfrm flipV="1">
              <a:off x="3037389" y="4281688"/>
              <a:ext cx="857670" cy="47804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45 Conector recto"/>
            <p:cNvCxnSpPr/>
            <p:nvPr/>
          </p:nvCxnSpPr>
          <p:spPr>
            <a:xfrm flipV="1">
              <a:off x="4842978" y="3599542"/>
              <a:ext cx="857670" cy="47804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46 Conector recto"/>
            <p:cNvCxnSpPr/>
            <p:nvPr/>
          </p:nvCxnSpPr>
          <p:spPr>
            <a:xfrm flipV="1">
              <a:off x="3842175" y="3736518"/>
              <a:ext cx="857670" cy="47804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47 Conector recto"/>
            <p:cNvCxnSpPr/>
            <p:nvPr/>
          </p:nvCxnSpPr>
          <p:spPr>
            <a:xfrm flipV="1">
              <a:off x="2053298" y="5304642"/>
              <a:ext cx="857670" cy="47804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48 Conector recto"/>
            <p:cNvCxnSpPr/>
            <p:nvPr/>
          </p:nvCxnSpPr>
          <p:spPr>
            <a:xfrm flipV="1">
              <a:off x="3566897" y="4122245"/>
              <a:ext cx="857670" cy="47804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49 Conector recto"/>
            <p:cNvCxnSpPr/>
            <p:nvPr/>
          </p:nvCxnSpPr>
          <p:spPr>
            <a:xfrm flipV="1">
              <a:off x="3362833" y="4466963"/>
              <a:ext cx="857670" cy="47804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50 Conector recto"/>
            <p:cNvCxnSpPr/>
            <p:nvPr/>
          </p:nvCxnSpPr>
          <p:spPr>
            <a:xfrm flipV="1">
              <a:off x="3801788" y="4404779"/>
              <a:ext cx="857670" cy="47804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54 Conector recto"/>
            <p:cNvCxnSpPr/>
            <p:nvPr/>
          </p:nvCxnSpPr>
          <p:spPr>
            <a:xfrm flipV="1">
              <a:off x="2775083" y="4192020"/>
              <a:ext cx="611370" cy="324846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8498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49 Rectángulo redondeado"/>
          <p:cNvSpPr/>
          <p:nvPr/>
        </p:nvSpPr>
        <p:spPr>
          <a:xfrm>
            <a:off x="1891780" y="4675085"/>
            <a:ext cx="576064" cy="36004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1" name="20 Conector recto"/>
          <p:cNvCxnSpPr/>
          <p:nvPr/>
        </p:nvCxnSpPr>
        <p:spPr>
          <a:xfrm flipV="1">
            <a:off x="2053298" y="5304642"/>
            <a:ext cx="857670" cy="47804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2771800" y="4484605"/>
            <a:ext cx="0" cy="1008113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47 Rectángulo redondeado"/>
          <p:cNvSpPr/>
          <p:nvPr/>
        </p:nvSpPr>
        <p:spPr>
          <a:xfrm>
            <a:off x="2153495" y="5317344"/>
            <a:ext cx="576064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8" name="17 Conector recto"/>
          <p:cNvCxnSpPr/>
          <p:nvPr/>
        </p:nvCxnSpPr>
        <p:spPr>
          <a:xfrm flipV="1">
            <a:off x="3037389" y="4281688"/>
            <a:ext cx="857670" cy="47804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 flipV="1">
            <a:off x="3362833" y="4466963"/>
            <a:ext cx="857670" cy="47804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2 Conector recto"/>
          <p:cNvCxnSpPr/>
          <p:nvPr/>
        </p:nvCxnSpPr>
        <p:spPr>
          <a:xfrm flipV="1">
            <a:off x="2387774" y="4796105"/>
            <a:ext cx="857670" cy="47804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3 Conector recto"/>
          <p:cNvCxnSpPr/>
          <p:nvPr/>
        </p:nvCxnSpPr>
        <p:spPr>
          <a:xfrm flipV="1">
            <a:off x="4499992" y="3229001"/>
            <a:ext cx="857670" cy="47804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4 Grupo"/>
          <p:cNvGrpSpPr/>
          <p:nvPr/>
        </p:nvGrpSpPr>
        <p:grpSpPr>
          <a:xfrm>
            <a:off x="925067" y="2555109"/>
            <a:ext cx="7332542" cy="4093701"/>
            <a:chOff x="925067" y="2555109"/>
            <a:chExt cx="7332542" cy="4093701"/>
          </a:xfrm>
        </p:grpSpPr>
        <p:grpSp>
          <p:nvGrpSpPr>
            <p:cNvPr id="25" name="24 Grupo"/>
            <p:cNvGrpSpPr/>
            <p:nvPr/>
          </p:nvGrpSpPr>
          <p:grpSpPr>
            <a:xfrm>
              <a:off x="925067" y="2555109"/>
              <a:ext cx="7332542" cy="4093701"/>
              <a:chOff x="899592" y="2268409"/>
              <a:chExt cx="7332542" cy="4093701"/>
            </a:xfrm>
          </p:grpSpPr>
          <p:cxnSp>
            <p:nvCxnSpPr>
              <p:cNvPr id="32" name="31 Conector recto"/>
              <p:cNvCxnSpPr/>
              <p:nvPr/>
            </p:nvCxnSpPr>
            <p:spPr>
              <a:xfrm flipV="1">
                <a:off x="899592" y="2329662"/>
                <a:ext cx="7128792" cy="4032448"/>
              </a:xfrm>
              <a:prstGeom prst="line">
                <a:avLst/>
              </a:prstGeom>
              <a:ln w="28575"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32 Forma libre"/>
              <p:cNvSpPr/>
              <p:nvPr/>
            </p:nvSpPr>
            <p:spPr>
              <a:xfrm>
                <a:off x="1673942" y="2534774"/>
                <a:ext cx="5796116" cy="3622223"/>
              </a:xfrm>
              <a:custGeom>
                <a:avLst/>
                <a:gdLst>
                  <a:gd name="connsiteX0" fmla="*/ 0 w 5796116"/>
                  <a:gd name="connsiteY0" fmla="*/ 3622223 h 3622223"/>
                  <a:gd name="connsiteX1" fmla="*/ 147484 w 5796116"/>
                  <a:gd name="connsiteY1" fmla="*/ 3297758 h 3622223"/>
                  <a:gd name="connsiteX2" fmla="*/ 840658 w 5796116"/>
                  <a:gd name="connsiteY2" fmla="*/ 1985152 h 3622223"/>
                  <a:gd name="connsiteX3" fmla="*/ 1932039 w 5796116"/>
                  <a:gd name="connsiteY3" fmla="*/ 613552 h 3622223"/>
                  <a:gd name="connsiteX4" fmla="*/ 3067665 w 5796116"/>
                  <a:gd name="connsiteY4" fmla="*/ 8868 h 3622223"/>
                  <a:gd name="connsiteX5" fmla="*/ 4380271 w 5796116"/>
                  <a:gd name="connsiteY5" fmla="*/ 1026507 h 3622223"/>
                  <a:gd name="connsiteX6" fmla="*/ 5220929 w 5796116"/>
                  <a:gd name="connsiteY6" fmla="*/ 2073642 h 3622223"/>
                  <a:gd name="connsiteX7" fmla="*/ 5796116 w 5796116"/>
                  <a:gd name="connsiteY7" fmla="*/ 3592726 h 36222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796116" h="3622223">
                    <a:moveTo>
                      <a:pt x="0" y="3622223"/>
                    </a:moveTo>
                    <a:cubicBezTo>
                      <a:pt x="3687" y="3596413"/>
                      <a:pt x="7374" y="3570603"/>
                      <a:pt x="147484" y="3297758"/>
                    </a:cubicBezTo>
                    <a:cubicBezTo>
                      <a:pt x="287594" y="3024913"/>
                      <a:pt x="543232" y="2432520"/>
                      <a:pt x="840658" y="1985152"/>
                    </a:cubicBezTo>
                    <a:cubicBezTo>
                      <a:pt x="1138084" y="1537784"/>
                      <a:pt x="1560871" y="942933"/>
                      <a:pt x="1932039" y="613552"/>
                    </a:cubicBezTo>
                    <a:cubicBezTo>
                      <a:pt x="2303207" y="284171"/>
                      <a:pt x="2659626" y="-59958"/>
                      <a:pt x="3067665" y="8868"/>
                    </a:cubicBezTo>
                    <a:cubicBezTo>
                      <a:pt x="3475704" y="77694"/>
                      <a:pt x="4021394" y="682378"/>
                      <a:pt x="4380271" y="1026507"/>
                    </a:cubicBezTo>
                    <a:cubicBezTo>
                      <a:pt x="4739148" y="1370636"/>
                      <a:pt x="4984955" y="1645939"/>
                      <a:pt x="5220929" y="2073642"/>
                    </a:cubicBezTo>
                    <a:cubicBezTo>
                      <a:pt x="5456903" y="2501345"/>
                      <a:pt x="5626509" y="3047035"/>
                      <a:pt x="5796116" y="3592726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cxnSp>
            <p:nvCxnSpPr>
              <p:cNvPr id="34" name="33 Conector recto"/>
              <p:cNvCxnSpPr/>
              <p:nvPr/>
            </p:nvCxnSpPr>
            <p:spPr>
              <a:xfrm>
                <a:off x="959326" y="4234008"/>
                <a:ext cx="7272808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34 Conector recto"/>
              <p:cNvCxnSpPr/>
              <p:nvPr/>
            </p:nvCxnSpPr>
            <p:spPr>
              <a:xfrm>
                <a:off x="4551731" y="2268409"/>
                <a:ext cx="0" cy="248001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36" name="35 Objeto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276306102"/>
                  </p:ext>
                </p:extLst>
              </p:nvPr>
            </p:nvGraphicFramePr>
            <p:xfrm>
              <a:off x="5180145" y="2393636"/>
              <a:ext cx="803915" cy="47639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197" name="Ecuación" r:id="rId3" imgW="342720" imgH="203040" progId="Equation.3">
                      <p:embed/>
                    </p:oleObj>
                  </mc:Choice>
                  <mc:Fallback>
                    <p:oleObj name="Ecuación" r:id="rId3" imgW="342720" imgH="203040" progId="Equation.3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4"/>
                          <a:stretch>
                            <a:fillRect/>
                          </a:stretch>
                        </p:blipFill>
                        <p:spPr>
                          <a:xfrm>
                            <a:off x="5180145" y="2393636"/>
                            <a:ext cx="803915" cy="476394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7" name="36 Objeto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813802345"/>
                  </p:ext>
                </p:extLst>
              </p:nvPr>
            </p:nvGraphicFramePr>
            <p:xfrm>
              <a:off x="7259849" y="2626207"/>
              <a:ext cx="776288" cy="4762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198" name="Ecuación" r:id="rId5" imgW="330120" imgH="203040" progId="Equation.3">
                      <p:embed/>
                    </p:oleObj>
                  </mc:Choice>
                  <mc:Fallback>
                    <p:oleObj name="Ecuación" r:id="rId5" imgW="330120" imgH="20304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259849" y="2626207"/>
                            <a:ext cx="776288" cy="4762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26" name="25 CuadroTexto"/>
            <p:cNvSpPr txBox="1"/>
            <p:nvPr/>
          </p:nvSpPr>
          <p:spPr>
            <a:xfrm>
              <a:off x="1615336" y="4131523"/>
              <a:ext cx="3722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smtClean="0"/>
                <a:t>-2</a:t>
              </a:r>
              <a:endParaRPr lang="es-ES" dirty="0"/>
            </a:p>
          </p:txBody>
        </p:sp>
        <p:sp>
          <p:nvSpPr>
            <p:cNvPr id="27" name="26 CuadroTexto"/>
            <p:cNvSpPr txBox="1"/>
            <p:nvPr/>
          </p:nvSpPr>
          <p:spPr>
            <a:xfrm>
              <a:off x="5851094" y="457567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/>
                <a:t>1</a:t>
              </a:r>
            </a:p>
          </p:txBody>
        </p:sp>
        <p:cxnSp>
          <p:nvCxnSpPr>
            <p:cNvPr id="28" name="27 Conector recto"/>
            <p:cNvCxnSpPr/>
            <p:nvPr/>
          </p:nvCxnSpPr>
          <p:spPr>
            <a:xfrm>
              <a:off x="6001937" y="3903988"/>
              <a:ext cx="0" cy="57606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28 Conector recto"/>
            <p:cNvCxnSpPr/>
            <p:nvPr/>
          </p:nvCxnSpPr>
          <p:spPr>
            <a:xfrm>
              <a:off x="1848053" y="4572592"/>
              <a:ext cx="0" cy="144869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29 Elipse"/>
            <p:cNvSpPr/>
            <p:nvPr/>
          </p:nvSpPr>
          <p:spPr>
            <a:xfrm>
              <a:off x="1776045" y="6057611"/>
              <a:ext cx="144016" cy="18695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1" name="30 Elipse"/>
            <p:cNvSpPr/>
            <p:nvPr/>
          </p:nvSpPr>
          <p:spPr>
            <a:xfrm>
              <a:off x="5929929" y="3713199"/>
              <a:ext cx="144016" cy="18695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4136688"/>
              </p:ext>
            </p:extLst>
          </p:nvPr>
        </p:nvGraphicFramePr>
        <p:xfrm>
          <a:off x="6659563" y="4168775"/>
          <a:ext cx="34925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9" name="Ecuación" r:id="rId7" imgW="241091" imgH="215713" progId="Equation.3">
                  <p:embed/>
                </p:oleObj>
              </mc:Choice>
              <mc:Fallback>
                <p:oleObj name="Ecuación" r:id="rId7" imgW="241091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9563" y="4168775"/>
                        <a:ext cx="349250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1961882"/>
              </p:ext>
            </p:extLst>
          </p:nvPr>
        </p:nvGraphicFramePr>
        <p:xfrm>
          <a:off x="2843213" y="4192588"/>
          <a:ext cx="49530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0" name="Ecuación" r:id="rId9" imgW="342603" imgH="215713" progId="Equation.3">
                  <p:embed/>
                </p:oleObj>
              </mc:Choice>
              <mc:Fallback>
                <p:oleObj name="Ecuación" r:id="rId9" imgW="342603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4192588"/>
                        <a:ext cx="495300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7 Rectángulo redondeado"/>
          <p:cNvSpPr/>
          <p:nvPr/>
        </p:nvSpPr>
        <p:spPr>
          <a:xfrm>
            <a:off x="4781598" y="3419100"/>
            <a:ext cx="576064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CuadroTexto"/>
          <p:cNvSpPr txBox="1"/>
          <p:nvPr/>
        </p:nvSpPr>
        <p:spPr>
          <a:xfrm>
            <a:off x="4905963" y="3434335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D</a:t>
            </a:r>
          </a:p>
        </p:txBody>
      </p:sp>
      <p:sp>
        <p:nvSpPr>
          <p:cNvPr id="10" name="9 Rectángulo redondeado"/>
          <p:cNvSpPr/>
          <p:nvPr/>
        </p:nvSpPr>
        <p:spPr>
          <a:xfrm>
            <a:off x="3024995" y="4710629"/>
            <a:ext cx="576064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CuadroTexto"/>
          <p:cNvSpPr txBox="1"/>
          <p:nvPr/>
        </p:nvSpPr>
        <p:spPr>
          <a:xfrm>
            <a:off x="3037389" y="4705983"/>
            <a:ext cx="566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C(2)</a:t>
            </a:r>
            <a:endParaRPr lang="es-ES" dirty="0"/>
          </a:p>
        </p:txBody>
      </p:sp>
      <p:cxnSp>
        <p:nvCxnSpPr>
          <p:cNvPr id="12" name="11 Conector recto"/>
          <p:cNvCxnSpPr/>
          <p:nvPr/>
        </p:nvCxnSpPr>
        <p:spPr>
          <a:xfrm flipV="1">
            <a:off x="3741393" y="2992156"/>
            <a:ext cx="857670" cy="47804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 flipV="1">
            <a:off x="4168640" y="3002337"/>
            <a:ext cx="857670" cy="47804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 flipV="1">
            <a:off x="3261212" y="3644254"/>
            <a:ext cx="611370" cy="324846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 flipV="1">
            <a:off x="3631793" y="3478324"/>
            <a:ext cx="857670" cy="47804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V="1">
            <a:off x="4751463" y="3848330"/>
            <a:ext cx="857670" cy="47804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 flipV="1">
            <a:off x="3413340" y="3803667"/>
            <a:ext cx="857670" cy="47804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"/>
          <p:cNvCxnSpPr/>
          <p:nvPr/>
        </p:nvCxnSpPr>
        <p:spPr>
          <a:xfrm flipV="1">
            <a:off x="4842978" y="3599542"/>
            <a:ext cx="857670" cy="47804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 flipV="1">
            <a:off x="3842175" y="3736518"/>
            <a:ext cx="857670" cy="47804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 flipV="1">
            <a:off x="3566897" y="4122245"/>
            <a:ext cx="857670" cy="47804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 flipV="1">
            <a:off x="3801788" y="4404779"/>
            <a:ext cx="857670" cy="47804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8" name="3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0293222"/>
              </p:ext>
            </p:extLst>
          </p:nvPr>
        </p:nvGraphicFramePr>
        <p:xfrm>
          <a:off x="1009515" y="1705555"/>
          <a:ext cx="49530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1" name="Ecuación" r:id="rId11" imgW="342603" imgH="215713" progId="Equation.3">
                  <p:embed/>
                </p:oleObj>
              </mc:Choice>
              <mc:Fallback>
                <p:oleObj name="Ecuación" r:id="rId11" imgW="342603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9515" y="1705555"/>
                        <a:ext cx="495300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39 Rectángulo"/>
          <p:cNvSpPr/>
          <p:nvPr/>
        </p:nvSpPr>
        <p:spPr>
          <a:xfrm>
            <a:off x="281212" y="328541"/>
            <a:ext cx="863252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>
                <a:solidFill>
                  <a:srgbClr val="C00000"/>
                </a:solidFill>
              </a:rPr>
              <a:t>Veamos  ahora los intervalos en los que f(x) y g(x) encierran una región con el eje X y son (+) y en los que son (-):</a:t>
            </a:r>
          </a:p>
          <a:p>
            <a:r>
              <a:rPr lang="es-ES" dirty="0" smtClean="0"/>
              <a:t>Para ello hemos calculado los puntos de corte de ambas con el eje X dentro de nuestro intervalo de interés, el (-2, 1).</a:t>
            </a:r>
          </a:p>
          <a:p>
            <a:r>
              <a:rPr lang="es-ES" dirty="0" smtClean="0"/>
              <a:t>Obtenemos:</a:t>
            </a:r>
          </a:p>
          <a:p>
            <a:r>
              <a:rPr lang="es-ES" dirty="0" smtClean="0"/>
              <a:t>En (-2,            )  </a:t>
            </a:r>
            <a:r>
              <a:rPr lang="es-ES" dirty="0"/>
              <a:t>f</a:t>
            </a:r>
            <a:r>
              <a:rPr lang="es-ES" dirty="0" smtClean="0"/>
              <a:t>(x) y g(x) son negativas (-).</a:t>
            </a:r>
          </a:p>
          <a:p>
            <a:r>
              <a:rPr lang="es-ES" dirty="0" smtClean="0"/>
              <a:t>En (          , 0) </a:t>
            </a:r>
            <a:r>
              <a:rPr lang="es-ES" dirty="0"/>
              <a:t>f(x) </a:t>
            </a:r>
            <a:r>
              <a:rPr lang="es-ES" dirty="0" smtClean="0"/>
              <a:t>es positiva (*) y </a:t>
            </a:r>
            <a:r>
              <a:rPr lang="es-ES" dirty="0"/>
              <a:t>g(x) </a:t>
            </a:r>
            <a:r>
              <a:rPr lang="es-ES" dirty="0" smtClean="0"/>
              <a:t>es negativa (-).</a:t>
            </a:r>
          </a:p>
          <a:p>
            <a:r>
              <a:rPr lang="es-ES" dirty="0" smtClean="0"/>
              <a:t>En (0, 1) </a:t>
            </a:r>
            <a:r>
              <a:rPr lang="es-ES" dirty="0"/>
              <a:t>f(x) y g(x) son </a:t>
            </a:r>
            <a:r>
              <a:rPr lang="es-ES" dirty="0" smtClean="0"/>
              <a:t>positivas (+).</a:t>
            </a:r>
          </a:p>
        </p:txBody>
      </p:sp>
      <p:graphicFrame>
        <p:nvGraphicFramePr>
          <p:cNvPr id="42" name="4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6182544"/>
              </p:ext>
            </p:extLst>
          </p:nvPr>
        </p:nvGraphicFramePr>
        <p:xfrm>
          <a:off x="737151" y="1988840"/>
          <a:ext cx="49530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2" name="Ecuación" r:id="rId12" imgW="342603" imgH="215713" progId="Equation.3">
                  <p:embed/>
                </p:oleObj>
              </mc:Choice>
              <mc:Fallback>
                <p:oleObj name="Ecuación" r:id="rId12" imgW="342603" imgH="215713" progId="Equation.3">
                  <p:embed/>
                  <p:pic>
                    <p:nvPicPr>
                      <p:cNvPr id="0" name="37 Objeto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151" y="1988840"/>
                        <a:ext cx="495300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42 CuadroTexto"/>
          <p:cNvSpPr txBox="1"/>
          <p:nvPr/>
        </p:nvSpPr>
        <p:spPr>
          <a:xfrm>
            <a:off x="2179812" y="5308052"/>
            <a:ext cx="566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C(1)</a:t>
            </a:r>
            <a:endParaRPr lang="es-ES" dirty="0"/>
          </a:p>
        </p:txBody>
      </p:sp>
      <p:sp>
        <p:nvSpPr>
          <p:cNvPr id="49" name="48 CuadroTexto"/>
          <p:cNvSpPr txBox="1"/>
          <p:nvPr/>
        </p:nvSpPr>
        <p:spPr>
          <a:xfrm>
            <a:off x="2024962" y="4698153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B</a:t>
            </a:r>
            <a:endParaRPr lang="es-ES" dirty="0"/>
          </a:p>
        </p:txBody>
      </p:sp>
      <p:sp>
        <p:nvSpPr>
          <p:cNvPr id="51" name="50 Rectángulo redondeado"/>
          <p:cNvSpPr/>
          <p:nvPr/>
        </p:nvSpPr>
        <p:spPr>
          <a:xfrm>
            <a:off x="5369112" y="4153531"/>
            <a:ext cx="576064" cy="36004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CuadroTexto"/>
          <p:cNvSpPr txBox="1"/>
          <p:nvPr/>
        </p:nvSpPr>
        <p:spPr>
          <a:xfrm>
            <a:off x="5502294" y="4176599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A</a:t>
            </a:r>
            <a:endParaRPr lang="es-ES" dirty="0"/>
          </a:p>
        </p:txBody>
      </p:sp>
      <p:sp>
        <p:nvSpPr>
          <p:cNvPr id="53" name="52 Rectángulo redondeado"/>
          <p:cNvSpPr/>
          <p:nvPr/>
        </p:nvSpPr>
        <p:spPr>
          <a:xfrm>
            <a:off x="6058453" y="4150054"/>
            <a:ext cx="576064" cy="36004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6191635" y="4173122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E</a:t>
            </a:r>
            <a:endParaRPr lang="es-ES" dirty="0"/>
          </a:p>
        </p:txBody>
      </p:sp>
      <p:sp>
        <p:nvSpPr>
          <p:cNvPr id="55" name="54 Rectángulo"/>
          <p:cNvSpPr/>
          <p:nvPr/>
        </p:nvSpPr>
        <p:spPr>
          <a:xfrm>
            <a:off x="2978256" y="5598016"/>
            <a:ext cx="331725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/>
              <a:t>Surgen  nuevas regiones: </a:t>
            </a:r>
            <a:r>
              <a:rPr lang="es-ES" dirty="0" smtClean="0"/>
              <a:t>A, B, E y</a:t>
            </a:r>
          </a:p>
          <a:p>
            <a:r>
              <a:rPr lang="es-ES" dirty="0" smtClean="0"/>
              <a:t>C </a:t>
            </a:r>
            <a:r>
              <a:rPr lang="es-ES" dirty="0"/>
              <a:t>queda </a:t>
            </a:r>
            <a:r>
              <a:rPr lang="es-ES" dirty="0" smtClean="0"/>
              <a:t>dividida en C(1) y C(2).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66089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81212" y="328541"/>
            <a:ext cx="863252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>
                <a:solidFill>
                  <a:srgbClr val="C00000"/>
                </a:solidFill>
              </a:rPr>
              <a:t>Recordemos ahora el objetivo que hemos presentado en la portada, que persigue  visualizar:</a:t>
            </a:r>
          </a:p>
          <a:p>
            <a:endParaRPr lang="es-ES" b="1" dirty="0">
              <a:solidFill>
                <a:srgbClr val="C00000"/>
              </a:solidFill>
            </a:endParaRPr>
          </a:p>
          <a:p>
            <a:endParaRPr lang="es-ES" b="1" dirty="0" smtClean="0">
              <a:solidFill>
                <a:srgbClr val="C00000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830916" y="1653514"/>
            <a:ext cx="52431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dirty="0" smtClean="0"/>
              <a:t>ÁREA PARÁBOLA </a:t>
            </a:r>
            <a:r>
              <a:rPr lang="es-ES" dirty="0" smtClean="0"/>
              <a:t> y </a:t>
            </a:r>
            <a:r>
              <a:rPr lang="es-ES" dirty="0"/>
              <a:t> </a:t>
            </a:r>
            <a:r>
              <a:rPr lang="es-ES" dirty="0" smtClean="0"/>
              <a:t>eje X, </a:t>
            </a:r>
            <a:r>
              <a:rPr lang="es-ES" dirty="0" smtClean="0"/>
              <a:t>entre </a:t>
            </a:r>
            <a:r>
              <a:rPr lang="es-ES" dirty="0" smtClean="0"/>
              <a:t>-2 y 1</a:t>
            </a:r>
            <a:r>
              <a:rPr lang="es-ES" sz="2400" dirty="0" smtClean="0"/>
              <a:t>=</a:t>
            </a:r>
            <a:r>
              <a:rPr lang="es-ES" sz="3200" dirty="0" smtClean="0"/>
              <a:t> </a:t>
            </a:r>
            <a:r>
              <a:rPr lang="es-ES" sz="3200" dirty="0" smtClean="0">
                <a:solidFill>
                  <a:srgbClr val="C00000"/>
                </a:solidFill>
              </a:rPr>
              <a:t>-B+D+A</a:t>
            </a:r>
            <a:endParaRPr lang="es-ES" sz="3200" dirty="0">
              <a:solidFill>
                <a:srgbClr val="C00000"/>
              </a:solidFill>
            </a:endParaRP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3202702"/>
              </p:ext>
            </p:extLst>
          </p:nvPr>
        </p:nvGraphicFramePr>
        <p:xfrm>
          <a:off x="35496" y="1628800"/>
          <a:ext cx="1857376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Ecuación" r:id="rId3" imgW="774360" imgH="330120" progId="Equation.3">
                  <p:embed/>
                </p:oleObj>
              </mc:Choice>
              <mc:Fallback>
                <p:oleObj name="Ecuación" r:id="rId3" imgW="774360" imgH="3301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496" y="1628800"/>
                        <a:ext cx="1857376" cy="792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5" name="4 Rectángulo"/>
              <p:cNvSpPr/>
              <p:nvPr/>
            </p:nvSpPr>
            <p:spPr>
              <a:xfrm>
                <a:off x="1835696" y="692696"/>
                <a:ext cx="4572000" cy="756169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s-ES" dirty="0"/>
                  <a:t> </a:t>
                </a:r>
              </a:p>
              <a:p>
                <a:r>
                  <a:rPr lang="es-ES" dirty="0" smtClean="0"/>
                  <a:t>Área =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es-ES" i="1"/>
                        </m:ctrlPr>
                      </m:naryPr>
                      <m:sub>
                        <m:r>
                          <a:rPr lang="es-ES" i="1"/>
                          <m:t>𝑎</m:t>
                        </m:r>
                      </m:sub>
                      <m:sup>
                        <m:r>
                          <a:rPr lang="es-ES" i="1"/>
                          <m:t>𝑏</m:t>
                        </m:r>
                      </m:sup>
                      <m:e>
                        <m:r>
                          <a:rPr lang="es-ES" i="1"/>
                          <m:t>𝑓</m:t>
                        </m:r>
                        <m:d>
                          <m:dPr>
                            <m:ctrlPr>
                              <a:rPr lang="es-ES" i="1"/>
                            </m:ctrlPr>
                          </m:dPr>
                          <m:e>
                            <m:r>
                              <a:rPr lang="es-ES" i="1"/>
                              <m:t>𝑥</m:t>
                            </m:r>
                          </m:e>
                        </m:d>
                        <m:r>
                          <a:rPr lang="es-ES" i="1"/>
                          <m:t>𝑑𝑥</m:t>
                        </m:r>
                      </m:e>
                    </m:nary>
                    <m:r>
                      <a:rPr lang="es-ES" i="1"/>
                      <m:t>=</m:t>
                    </m:r>
                    <m:nary>
                      <m:naryPr>
                        <m:limLoc m:val="undOvr"/>
                        <m:ctrlPr>
                          <a:rPr lang="es-ES" i="1"/>
                        </m:ctrlPr>
                      </m:naryPr>
                      <m:sub>
                        <m:r>
                          <a:rPr lang="es-ES" i="1"/>
                          <m:t>𝑎</m:t>
                        </m:r>
                      </m:sub>
                      <m:sup>
                        <m:r>
                          <a:rPr lang="es-ES" i="1"/>
                          <m:t>𝑏</m:t>
                        </m:r>
                      </m:sup>
                      <m:e>
                        <m:sSup>
                          <m:sSupPr>
                            <m:ctrlPr>
                              <a:rPr lang="es-ES" i="1"/>
                            </m:ctrlPr>
                          </m:sSupPr>
                          <m:e>
                            <m:r>
                              <a:rPr lang="es-ES" i="1"/>
                              <m:t>𝑓</m:t>
                            </m:r>
                          </m:e>
                          <m:sup>
                            <m:r>
                              <a:rPr lang="es-ES" i="1"/>
                              <m:t>+</m:t>
                            </m:r>
                          </m:sup>
                        </m:sSup>
                        <m:d>
                          <m:dPr>
                            <m:ctrlPr>
                              <a:rPr lang="es-ES" i="1"/>
                            </m:ctrlPr>
                          </m:dPr>
                          <m:e>
                            <m:r>
                              <a:rPr lang="es-ES" i="1"/>
                              <m:t>𝑥</m:t>
                            </m:r>
                          </m:e>
                        </m:d>
                        <m:r>
                          <a:rPr lang="es-ES" i="1"/>
                          <m:t>𝑑𝑥</m:t>
                        </m:r>
                      </m:e>
                    </m:nary>
                    <m:r>
                      <a:rPr lang="es-ES" i="1"/>
                      <m:t>−</m:t>
                    </m:r>
                    <m:nary>
                      <m:naryPr>
                        <m:limLoc m:val="undOvr"/>
                        <m:ctrlPr>
                          <a:rPr lang="es-ES" i="1"/>
                        </m:ctrlPr>
                      </m:naryPr>
                      <m:sub>
                        <m:r>
                          <a:rPr lang="es-ES" i="1"/>
                          <m:t>𝑎</m:t>
                        </m:r>
                      </m:sub>
                      <m:sup>
                        <m:r>
                          <a:rPr lang="es-ES" i="1"/>
                          <m:t>𝑏</m:t>
                        </m:r>
                      </m:sup>
                      <m:e>
                        <m:sSup>
                          <m:sSupPr>
                            <m:ctrlPr>
                              <a:rPr lang="es-ES" i="1"/>
                            </m:ctrlPr>
                          </m:sSupPr>
                          <m:e>
                            <m:r>
                              <a:rPr lang="es-ES" i="1"/>
                              <m:t>𝑓</m:t>
                            </m:r>
                          </m:e>
                          <m:sup>
                            <m:r>
                              <a:rPr lang="es-ES" i="1"/>
                              <m:t>−</m:t>
                            </m:r>
                          </m:sup>
                        </m:sSup>
                        <m:d>
                          <m:dPr>
                            <m:ctrlPr>
                              <a:rPr lang="es-ES" i="1"/>
                            </m:ctrlPr>
                          </m:dPr>
                          <m:e>
                            <m:r>
                              <a:rPr lang="es-ES" i="1"/>
                              <m:t>𝑥</m:t>
                            </m:r>
                          </m:e>
                        </m:d>
                        <m:r>
                          <a:rPr lang="es-ES" i="1"/>
                          <m:t>𝑑𝑥</m:t>
                        </m:r>
                      </m:e>
                    </m:nary>
                  </m:oMath>
                </a14:m>
                <a:endParaRPr lang="es-ES" dirty="0"/>
              </a:p>
            </p:txBody>
          </p:sp>
        </mc:Choice>
        <mc:Fallback>
          <p:sp>
            <p:nvSpPr>
              <p:cNvPr id="5" name="4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5696" y="692696"/>
                <a:ext cx="4572000" cy="756169"/>
              </a:xfrm>
              <a:prstGeom prst="rect">
                <a:avLst/>
              </a:prstGeom>
              <a:blipFill rotWithShape="1">
                <a:blip r:embed="rId5"/>
                <a:stretch>
                  <a:fillRect l="-1067" t="-27419" b="-104839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6 CuadroTexto"/>
          <p:cNvSpPr txBox="1"/>
          <p:nvPr/>
        </p:nvSpPr>
        <p:spPr>
          <a:xfrm>
            <a:off x="1987791" y="2492896"/>
            <a:ext cx="58321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ÁREA RECTA </a:t>
            </a:r>
            <a:r>
              <a:rPr lang="es-ES" dirty="0" smtClean="0"/>
              <a:t> y eje X, entre </a:t>
            </a:r>
            <a:r>
              <a:rPr lang="es-ES" dirty="0" smtClean="0"/>
              <a:t>-2 y 1</a:t>
            </a:r>
            <a:r>
              <a:rPr lang="es-ES" sz="2400" dirty="0" smtClean="0"/>
              <a:t>=</a:t>
            </a:r>
            <a:r>
              <a:rPr lang="es-ES" dirty="0" smtClean="0"/>
              <a:t> </a:t>
            </a:r>
            <a:r>
              <a:rPr lang="es-ES" sz="3200" dirty="0" smtClean="0">
                <a:solidFill>
                  <a:srgbClr val="C00000"/>
                </a:solidFill>
              </a:rPr>
              <a:t>-B-C(1)-C(2)+A</a:t>
            </a:r>
            <a:endParaRPr lang="es-ES" sz="3200" dirty="0">
              <a:solidFill>
                <a:srgbClr val="C00000"/>
              </a:solidFill>
            </a:endParaRPr>
          </a:p>
        </p:txBody>
      </p:sp>
      <p:graphicFrame>
        <p:nvGraphicFramePr>
          <p:cNvPr id="8" name="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5783060"/>
              </p:ext>
            </p:extLst>
          </p:nvPr>
        </p:nvGraphicFramePr>
        <p:xfrm>
          <a:off x="35496" y="2414440"/>
          <a:ext cx="1933575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cuación" r:id="rId6" imgW="761760" imgH="330120" progId="Equation.3">
                  <p:embed/>
                </p:oleObj>
              </mc:Choice>
              <mc:Fallback>
                <p:oleObj name="Ecuación" r:id="rId6" imgW="761760" imgH="3301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5496" y="2414440"/>
                        <a:ext cx="1933575" cy="836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0407880"/>
              </p:ext>
            </p:extLst>
          </p:nvPr>
        </p:nvGraphicFramePr>
        <p:xfrm>
          <a:off x="20562" y="3357339"/>
          <a:ext cx="3427413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Ecuación" r:id="rId8" imgW="1485720" imgH="330120" progId="Equation.3">
                  <p:embed/>
                </p:oleObj>
              </mc:Choice>
              <mc:Fallback>
                <p:oleObj name="Ecuación" r:id="rId8" imgW="1485720" imgH="3301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0562" y="3357339"/>
                        <a:ext cx="3427413" cy="760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9 Rectángulo"/>
          <p:cNvSpPr/>
          <p:nvPr/>
        </p:nvSpPr>
        <p:spPr>
          <a:xfrm>
            <a:off x="3347864" y="3383757"/>
            <a:ext cx="341003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/>
              <a:t>ÁREA </a:t>
            </a:r>
            <a:r>
              <a:rPr lang="es-ES" dirty="0" smtClean="0"/>
              <a:t>PARÁBOLA </a:t>
            </a:r>
            <a:r>
              <a:rPr lang="es-ES" sz="3200" dirty="0" smtClean="0"/>
              <a:t>-</a:t>
            </a:r>
            <a:r>
              <a:rPr lang="es-ES" dirty="0" smtClean="0"/>
              <a:t> </a:t>
            </a:r>
            <a:r>
              <a:rPr lang="es-ES" dirty="0"/>
              <a:t>ÁREA </a:t>
            </a:r>
            <a:r>
              <a:rPr lang="es-ES" dirty="0" smtClean="0"/>
              <a:t>RECTA </a:t>
            </a:r>
            <a:r>
              <a:rPr lang="es-ES" sz="2400" dirty="0" smtClean="0"/>
              <a:t>=</a:t>
            </a:r>
            <a:r>
              <a:rPr lang="es-ES" sz="3200" dirty="0" smtClean="0"/>
              <a:t> </a:t>
            </a:r>
            <a:endParaRPr lang="es-ES" sz="3200" dirty="0"/>
          </a:p>
        </p:txBody>
      </p:sp>
      <p:graphicFrame>
        <p:nvGraphicFramePr>
          <p:cNvPr id="11" name="10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1075031"/>
              </p:ext>
            </p:extLst>
          </p:nvPr>
        </p:nvGraphicFramePr>
        <p:xfrm>
          <a:off x="6599321" y="3288999"/>
          <a:ext cx="2441157" cy="7052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" name="Ecuación" r:id="rId10" imgW="1143000" imgH="330120" progId="Equation.3">
                  <p:embed/>
                </p:oleObj>
              </mc:Choice>
              <mc:Fallback>
                <p:oleObj name="Ecuación" r:id="rId10" imgW="1143000" imgH="3301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599321" y="3288999"/>
                        <a:ext cx="2441157" cy="7052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11 Rectángulo"/>
          <p:cNvSpPr/>
          <p:nvPr/>
        </p:nvSpPr>
        <p:spPr>
          <a:xfrm>
            <a:off x="2144528" y="4005645"/>
            <a:ext cx="492955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/>
              <a:t>= </a:t>
            </a:r>
            <a:r>
              <a:rPr lang="es-ES" sz="2400" dirty="0" smtClean="0"/>
              <a:t> </a:t>
            </a:r>
            <a:r>
              <a:rPr lang="es-ES" sz="3200" dirty="0">
                <a:solidFill>
                  <a:srgbClr val="C00000"/>
                </a:solidFill>
              </a:rPr>
              <a:t>-B+D+A-( -B-C(1)-C(2)+A </a:t>
            </a:r>
            <a:r>
              <a:rPr lang="es-ES" sz="3200" dirty="0">
                <a:solidFill>
                  <a:srgbClr val="C00000"/>
                </a:solidFill>
              </a:rPr>
              <a:t>) </a:t>
            </a:r>
            <a:r>
              <a:rPr lang="es-ES" sz="2400" dirty="0" smtClean="0"/>
              <a:t>=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2145784" y="4614825"/>
            <a:ext cx="47468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/>
              <a:t>= </a:t>
            </a:r>
            <a:r>
              <a:rPr lang="es-ES" sz="2400" dirty="0" smtClean="0"/>
              <a:t> </a:t>
            </a:r>
            <a:r>
              <a:rPr lang="es-ES" sz="3200" dirty="0">
                <a:solidFill>
                  <a:srgbClr val="C00000"/>
                </a:solidFill>
              </a:rPr>
              <a:t>-</a:t>
            </a:r>
            <a:r>
              <a:rPr lang="es-ES" sz="3200" dirty="0" smtClean="0">
                <a:solidFill>
                  <a:srgbClr val="C00000"/>
                </a:solidFill>
              </a:rPr>
              <a:t>B+D+A+B+C(1)+C(2)-A </a:t>
            </a:r>
            <a:r>
              <a:rPr lang="es-ES" sz="3200" dirty="0">
                <a:solidFill>
                  <a:srgbClr val="C00000"/>
                </a:solidFill>
              </a:rPr>
              <a:t>) </a:t>
            </a:r>
            <a:r>
              <a:rPr lang="es-ES" sz="2400" dirty="0" smtClean="0"/>
              <a:t>=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2198594" y="5188768"/>
            <a:ext cx="339708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/>
              <a:t>= </a:t>
            </a:r>
            <a:r>
              <a:rPr lang="es-ES" sz="2400" dirty="0" smtClean="0"/>
              <a:t> </a:t>
            </a:r>
            <a:r>
              <a:rPr lang="es-ES" sz="3200" dirty="0" smtClean="0">
                <a:solidFill>
                  <a:srgbClr val="C00000"/>
                </a:solidFill>
              </a:rPr>
              <a:t>D+C(1)+C(2)</a:t>
            </a:r>
            <a:r>
              <a:rPr lang="es-ES" sz="2400" dirty="0" smtClean="0"/>
              <a:t>= </a:t>
            </a:r>
            <a:r>
              <a:rPr lang="es-ES" sz="3200" dirty="0">
                <a:solidFill>
                  <a:srgbClr val="C00000"/>
                </a:solidFill>
              </a:rPr>
              <a:t>D+C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5716211" y="5604266"/>
            <a:ext cx="2492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dirty="0" smtClean="0"/>
              <a:t>… como queríamos analizar.</a:t>
            </a: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3589769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</TotalTime>
  <Words>351</Words>
  <Application>Microsoft Office PowerPoint</Application>
  <PresentationFormat>Presentación en pantalla (4:3)</PresentationFormat>
  <Paragraphs>47</Paragraphs>
  <Slides>5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7" baseType="lpstr">
      <vt:lpstr>Tema de Office</vt:lpstr>
      <vt:lpstr>Microsoft Editor de ecuaciones 3.0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Concha López Rodríguez</dc:creator>
  <cp:lastModifiedBy>Concha López Rodríguez</cp:lastModifiedBy>
  <cp:revision>26</cp:revision>
  <cp:lastPrinted>2013-05-02T15:53:19Z</cp:lastPrinted>
  <dcterms:created xsi:type="dcterms:W3CDTF">2013-04-30T06:37:59Z</dcterms:created>
  <dcterms:modified xsi:type="dcterms:W3CDTF">2013-05-02T15:56:57Z</dcterms:modified>
</cp:coreProperties>
</file>